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1" r:id="rId5"/>
    <p:sldId id="260" r:id="rId6"/>
    <p:sldId id="262" r:id="rId7"/>
    <p:sldId id="264" r:id="rId8"/>
    <p:sldId id="266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pc="-150" dirty="0" smtClean="0">
                <a:solidFill>
                  <a:schemeClr val="tx1"/>
                </a:solidFill>
              </a:rPr>
              <a:t>ANJUMAN COLLEGE OF ENGINEERING &amp; TECHNOLOGY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Department of Computer Science &amp; Engineering</a:t>
            </a:r>
          </a:p>
          <a:p>
            <a:endParaRPr lang="en-US" sz="28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u="sng" dirty="0" smtClean="0"/>
              <a:t>Subject:-Design &amp; Analysis of Algorithms</a:t>
            </a:r>
            <a:endParaRPr lang="en-US" sz="2800" b="1" u="sng" dirty="0" smtClean="0">
              <a:solidFill>
                <a:srgbClr val="FF0000"/>
              </a:solidFill>
            </a:endParaRPr>
          </a:p>
          <a:p>
            <a:endParaRPr lang="en-US" sz="2800" b="1" u="sng" dirty="0">
              <a:solidFill>
                <a:srgbClr val="FF0000"/>
              </a:solidFill>
            </a:endParaRPr>
          </a:p>
          <a:p>
            <a:endParaRPr lang="en-US" sz="2800" b="1" u="sng" dirty="0" smtClean="0">
              <a:solidFill>
                <a:srgbClr val="FF0000"/>
              </a:solidFill>
            </a:endParaRPr>
          </a:p>
          <a:p>
            <a:endParaRPr lang="en-US" sz="2800" b="1" u="sng" dirty="0">
              <a:solidFill>
                <a:srgbClr val="FF0000"/>
              </a:solidFill>
            </a:endParaRPr>
          </a:p>
          <a:p>
            <a:endParaRPr lang="en-US" sz="2800" b="1" u="sng" dirty="0" smtClean="0">
              <a:solidFill>
                <a:srgbClr val="FF0000"/>
              </a:solidFill>
            </a:endParaRPr>
          </a:p>
          <a:p>
            <a:endParaRPr lang="en-US" sz="2800" b="1" u="sng" dirty="0">
              <a:solidFill>
                <a:srgbClr val="FF0000"/>
              </a:solidFill>
            </a:endParaRPr>
          </a:p>
          <a:p>
            <a:endParaRPr lang="en-US" sz="2800" b="1" u="sng" dirty="0" smtClean="0">
              <a:solidFill>
                <a:srgbClr val="FF0000"/>
              </a:solidFill>
            </a:endParaRPr>
          </a:p>
          <a:p>
            <a:endParaRPr lang="en-US" sz="2800" b="1" u="sng" dirty="0">
              <a:solidFill>
                <a:srgbClr val="FF0000"/>
              </a:solidFill>
            </a:endParaRPr>
          </a:p>
          <a:p>
            <a:pPr algn="r"/>
            <a:r>
              <a:rPr lang="en-US" sz="2800" b="1" dirty="0" smtClean="0">
                <a:solidFill>
                  <a:srgbClr val="FF0000"/>
                </a:solidFill>
              </a:rPr>
              <a:t>		</a:t>
            </a:r>
            <a:r>
              <a:rPr lang="en-US" sz="2800" b="1" dirty="0" smtClean="0"/>
              <a:t>Prepared By:</a:t>
            </a:r>
          </a:p>
          <a:p>
            <a:pPr algn="r"/>
            <a:r>
              <a:rPr lang="en-US" sz="2800" b="1" smtClean="0"/>
              <a:t>Prof</a:t>
            </a:r>
            <a:r>
              <a:rPr lang="en-US" sz="2800" b="1" smtClean="0"/>
              <a:t>.. </a:t>
            </a:r>
            <a:r>
              <a:rPr lang="en-US" sz="2800" b="1" dirty="0" err="1" smtClean="0"/>
              <a:t>Naisha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Taban</a:t>
            </a:r>
            <a:r>
              <a:rPr lang="en-US" sz="2800" b="1" dirty="0" smtClean="0"/>
              <a:t> Khan</a:t>
            </a:r>
            <a:endParaRPr lang="en-US" sz="2800" dirty="0" smtClean="0"/>
          </a:p>
          <a:p>
            <a:endParaRPr lang="en-US" u="sng" dirty="0" smtClean="0">
              <a:solidFill>
                <a:srgbClr val="FF0000"/>
              </a:solidFill>
            </a:endParaRPr>
          </a:p>
          <a:p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8194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cene3d>
            <a:camera prst="perspectiveLef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Based on Profit &amp; Weight: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n-US" sz="2400" b="1" u="sng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b="1" u="sng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1752602"/>
          <a:ext cx="7010400" cy="4279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/p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Capacity Left</a:t>
                      </a:r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100-30=70</a:t>
                      </a:r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70-20=50</a:t>
                      </a:r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60-20=40</a:t>
                      </a:r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60(required</a:t>
                      </a:r>
                      <a:r>
                        <a:rPr lang="en-US" baseline="0" dirty="0" smtClean="0"/>
                        <a:t> weight / Total Weight)=48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50(required</a:t>
                      </a:r>
                      <a:r>
                        <a:rPr lang="en-US" baseline="0" dirty="0" smtClean="0"/>
                        <a:t> weight / Total Weight)=40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40-40=0</a:t>
                      </a:r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cene3d>
            <a:camera prst="perspectiveLef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marL="457200" indent="-457200" algn="just">
              <a:buNone/>
            </a:pP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457200" indent="-457200" algn="just">
              <a:buNone/>
            </a:pP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		For this Knapsack Problem 3</a:t>
            </a:r>
            <a:r>
              <a:rPr lang="en-US" sz="2400" baseline="300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approach which is based on profit &amp; weight  gives maximum profit.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Analysis: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Fractional Knapsack has time complexity O(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NlogN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where N is the number of items in S.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b="1" u="sng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</a:rPr>
              <a:t>Syllabus: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Unit 1: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Mathematical foundations, summation of arithmetic and geometric series, n, n2 , bounding summations using integration, Recursion and Induction: recurrence relations, solutions of recurrence relations using techniques of characteristic equation, generating functions, master method and substitution method. Complexity calculation of various standard functions, principles of designing algorithms</a:t>
            </a:r>
            <a:r>
              <a:rPr lang="en-US" sz="2400" dirty="0" smtClean="0"/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Unit 2: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Asymptotic notations of analysis of algorithms, analyzing control structures, worst case and average case analysis, amortized analysis, application of amortized analysis, Sorting networks, comparison networks, bio-tonic sorting network, advanced data structures like Fibonacci heap, disjoint set representation.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Unit 3: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Divide and conquer basic strategy, binary search, quick sort, merge sort, matrix operations, Multiplication Algorithm Greedy method – basic strategy, Knapsack Problem, application to job sequencing with deadlines problem, minimum cost spanning trees, single source shortest path, Optimal Search Patterns.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Unit 4:</a:t>
            </a:r>
            <a:r>
              <a:rPr lang="en-US" dirty="0"/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Dynamic Programming basic strategy, multistage graphs, all pairs shortest path, single source shortest paths, optimal binary search trees, traveling salesman problem, Longest Common Subsequence problem, 0/1 Knapsack Problem, Chained Matrix Multiplication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Unit 5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Basic Traversal and Search Techniques, breadth first search and depth first search, connected components. Backtracking basic strategy, 8-Queen’s problem, graph coloring, Hamiltonian cycles etc, Introduction to Approximation algorithm.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Unit 6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/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Recursively enumerable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r.e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.) set, recursive sets, Decidability and solvability, Post correspondence Problem (PCP), Introduction to recursive function theory, primitive recursive functions, Ackerman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function.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002060"/>
                </a:solidFill>
              </a:rPr>
              <a:t>COURSE </a:t>
            </a:r>
            <a:r>
              <a:rPr lang="en-US" sz="4000" dirty="0" smtClean="0">
                <a:solidFill>
                  <a:srgbClr val="002060"/>
                </a:solidFill>
              </a:rPr>
              <a:t>OUTCOMES: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CO1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/>
              <a:t>Examine</a:t>
            </a:r>
            <a:r>
              <a:rPr lang="en-US" sz="2000" dirty="0" smtClean="0"/>
              <a:t> the correctness of algorithms using inductive proofs and </a:t>
            </a:r>
            <a:r>
              <a:rPr lang="en-US" sz="2000" b="1" i="1" dirty="0" smtClean="0"/>
              <a:t>design</a:t>
            </a:r>
            <a:r>
              <a:rPr lang="en-US" sz="2000" dirty="0" smtClean="0"/>
              <a:t> the solutions to recursive </a:t>
            </a:r>
            <a:r>
              <a:rPr lang="en-US" sz="2000" dirty="0" err="1" smtClean="0"/>
              <a:t>relations.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CO2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/>
              <a:t>Explain</a:t>
            </a:r>
            <a:r>
              <a:rPr lang="en-US" sz="2000" dirty="0" smtClean="0"/>
              <a:t> Asymptotic Analysis and </a:t>
            </a:r>
            <a:r>
              <a:rPr lang="en-US" sz="2000" b="1" i="1" dirty="0" smtClean="0"/>
              <a:t>elaborate</a:t>
            </a:r>
            <a:r>
              <a:rPr lang="en-US" sz="2000" dirty="0" smtClean="0"/>
              <a:t> the methods of Amortized Analysis.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CO3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i="1" dirty="0" smtClean="0"/>
              <a:t>Explain</a:t>
            </a:r>
            <a:r>
              <a:rPr lang="en-US" sz="2000" dirty="0" smtClean="0"/>
              <a:t> different algorithm design techniques like Divide and Conquer &amp; Greedy strategy and </a:t>
            </a:r>
            <a:r>
              <a:rPr lang="en-US" sz="2000" b="1" i="1" dirty="0" smtClean="0"/>
              <a:t>make use of</a:t>
            </a:r>
            <a:r>
              <a:rPr lang="en-US" sz="2000" dirty="0" smtClean="0"/>
              <a:t> algorithms that employ this paradigm.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CO4: </a:t>
            </a:r>
            <a:r>
              <a:rPr lang="en-US" sz="2000" b="1" i="1" dirty="0" smtClean="0"/>
              <a:t>Determine</a:t>
            </a:r>
            <a:r>
              <a:rPr lang="en-US" sz="2000" dirty="0" smtClean="0"/>
              <a:t> the Dynamic Programming paradigm and </a:t>
            </a:r>
            <a:r>
              <a:rPr lang="en-US" sz="2000" b="1" i="1" dirty="0" smtClean="0"/>
              <a:t>solve</a:t>
            </a:r>
            <a:r>
              <a:rPr lang="en-US" sz="2000" dirty="0" smtClean="0"/>
              <a:t> Dynamic Programming algorithms and simplify them.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CO5: </a:t>
            </a:r>
            <a:r>
              <a:rPr lang="en-US" sz="2000" b="1" i="1" dirty="0" smtClean="0"/>
              <a:t>Design</a:t>
            </a:r>
            <a:r>
              <a:rPr lang="en-US" sz="2000" dirty="0" smtClean="0"/>
              <a:t> and </a:t>
            </a:r>
            <a:r>
              <a:rPr lang="en-US" sz="2000" b="1" i="1" dirty="0" smtClean="0"/>
              <a:t>illustrate</a:t>
            </a:r>
            <a:r>
              <a:rPr lang="en-US" sz="2000" dirty="0" smtClean="0"/>
              <a:t> the different traversal techniques and </a:t>
            </a:r>
            <a:r>
              <a:rPr lang="en-US" sz="2000" b="1" i="1" dirty="0" smtClean="0"/>
              <a:t>build</a:t>
            </a:r>
            <a:r>
              <a:rPr lang="en-US" sz="2000" dirty="0" smtClean="0"/>
              <a:t> different graph computations.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CO6: </a:t>
            </a:r>
            <a:r>
              <a:rPr lang="en-US" sz="2000" b="1" i="1" dirty="0" smtClean="0"/>
              <a:t>Explain </a:t>
            </a:r>
            <a:r>
              <a:rPr lang="en-US" sz="2000" dirty="0" smtClean="0"/>
              <a:t>Polynomial and Non polynomial time complexities and </a:t>
            </a:r>
            <a:r>
              <a:rPr lang="en-US" sz="2000" b="1" i="1" dirty="0" smtClean="0"/>
              <a:t>elaborate</a:t>
            </a:r>
            <a:r>
              <a:rPr lang="en-US" sz="2000" dirty="0" smtClean="0"/>
              <a:t> the deterministic and non deterministic algorithms.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cene3d>
            <a:camera prst="perspectiveLef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Unit-III : Knapsack Problem</a:t>
            </a:r>
            <a:endParaRPr lang="en-US" b="1" u="sng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CO3: </a:t>
            </a:r>
            <a:r>
              <a:rPr lang="en-US" sz="2000" b="1" i="1" u="sng" dirty="0" smtClean="0"/>
              <a:t>Explain</a:t>
            </a:r>
            <a:r>
              <a:rPr lang="en-US" sz="2000" u="sng" dirty="0" smtClean="0"/>
              <a:t> different algorithm design techniques like Divide and Conquer &amp; Greedy strategy and </a:t>
            </a:r>
            <a:r>
              <a:rPr lang="en-US" sz="2000" b="1" i="1" u="sng" dirty="0" smtClean="0"/>
              <a:t>make use of</a:t>
            </a:r>
            <a:r>
              <a:rPr lang="en-US" sz="2000" u="sng" dirty="0" smtClean="0"/>
              <a:t> algorithms that employ this paradigm.</a:t>
            </a:r>
            <a:endParaRPr lang="en-U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The knapsack problem is an optimization problem. </a:t>
            </a:r>
          </a:p>
          <a:p>
            <a:pPr algn="just"/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When it is solved using Greedy method, available input will be    considered one by one.</a:t>
            </a:r>
          </a:p>
          <a:p>
            <a:pPr algn="just"/>
            <a:r>
              <a:rPr lang="en-US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Knapsack means a container with maximum capacity </a:t>
            </a:r>
            <a:r>
              <a:rPr lang="en-US" altLang="zh-CN" sz="24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W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 and a set </a:t>
            </a:r>
            <a:r>
              <a:rPr lang="en-US" altLang="zh-CN" sz="24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consisting of </a:t>
            </a:r>
            <a:r>
              <a:rPr lang="en-US" altLang="zh-CN" sz="24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items given.</a:t>
            </a:r>
          </a:p>
          <a:p>
            <a:pPr algn="just"/>
            <a:r>
              <a:rPr lang="en-US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Each item </a:t>
            </a:r>
            <a:r>
              <a:rPr lang="en-US" altLang="zh-CN" sz="2400" i="1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has some weight </a:t>
            </a:r>
            <a:r>
              <a:rPr lang="en-US" altLang="zh-CN" sz="2400" i="1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w</a:t>
            </a:r>
            <a:r>
              <a:rPr lang="en-US" altLang="zh-CN" sz="2400" i="1" baseline="-250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and profit value </a:t>
            </a:r>
            <a:r>
              <a:rPr lang="en-US" altLang="zh-CN" sz="24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</a:t>
            </a:r>
            <a:r>
              <a:rPr lang="en-US" altLang="zh-CN" sz="2400" i="1" baseline="-25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</a:t>
            </a:r>
            <a:r>
              <a:rPr lang="en-US" altLang="zh-CN" sz="2400" baseline="-25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(all </a:t>
            </a:r>
            <a:r>
              <a:rPr lang="en-US" altLang="zh-CN" sz="2400" i="1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w</a:t>
            </a:r>
            <a:r>
              <a:rPr lang="en-US" altLang="zh-CN" sz="2400" i="1" baseline="-25000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</a:t>
            </a:r>
            <a:r>
              <a:rPr lang="en-US" altLang="zh-CN" sz="24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, p</a:t>
            </a:r>
            <a:r>
              <a:rPr lang="en-US" altLang="zh-CN" sz="2400" i="1" baseline="-25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i</a:t>
            </a:r>
            <a:r>
              <a:rPr lang="en-US" altLang="zh-CN" sz="2400" baseline="-25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and </a:t>
            </a:r>
            <a:r>
              <a:rPr lang="en-US" altLang="zh-CN" sz="2400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W</a:t>
            </a:r>
            <a:r>
              <a:rPr lang="en-US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are integer values).</a:t>
            </a:r>
          </a:p>
          <a:p>
            <a:pPr algn="just"/>
            <a:r>
              <a:rPr lang="en-US" altLang="zh-CN" sz="24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The objective is to store the object in Knapsack either completely or fractionally to achieve maximum profit.</a:t>
            </a: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cene3d>
            <a:camera prst="perspectiveLef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Applications of Knapsack Problem:</a:t>
            </a:r>
            <a:endParaRPr lang="en-US" b="1" u="sng" dirty="0" smtClean="0"/>
          </a:p>
          <a:p>
            <a:pPr algn="just"/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Memory or Storage management.</a:t>
            </a:r>
          </a:p>
          <a:p>
            <a:pPr algn="just"/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Demand Paging.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u="sng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Approches</a:t>
            </a:r>
            <a:r>
              <a:rPr lang="en-US" sz="2400" b="1" u="sng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: There are three </a:t>
            </a:r>
            <a:r>
              <a:rPr lang="en-US" sz="2400" b="1" u="sng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approches</a:t>
            </a:r>
            <a:r>
              <a:rPr lang="en-US" sz="2400" b="1" u="sng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b="1" u="sng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Based on Weight:</a:t>
            </a:r>
          </a:p>
          <a:p>
            <a:pPr marL="457200" indent="-457200" algn="just">
              <a:buNone/>
            </a:pP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Select the object on the basis that it may use knapsack property as slow as possible (select minimum weight object first).</a:t>
            </a:r>
          </a:p>
          <a:p>
            <a:pPr marL="457200" indent="-457200" algn="just">
              <a:buAutoNum type="arabicPeriod" startAt="2"/>
            </a:pPr>
            <a:r>
              <a:rPr lang="en-US" sz="2400" b="1" u="sng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Based on Profit:</a:t>
            </a:r>
          </a:p>
          <a:p>
            <a:pPr marL="457200" indent="-457200" algn="just">
              <a:buNone/>
            </a:pP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Select the object depending on the profit at each stage, most profitable remaining object will be selected first.</a:t>
            </a:r>
          </a:p>
          <a:p>
            <a:pPr marL="457200" indent="-457200" algn="just">
              <a:buNone/>
            </a:pP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 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Based on Profit and Weight:</a:t>
            </a:r>
          </a:p>
          <a:p>
            <a:pPr marL="457200" indent="-457200" algn="just">
              <a:buNone/>
            </a:pP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Select the object whose profit per unit weight is as high as possible.</a:t>
            </a:r>
          </a:p>
          <a:p>
            <a:pPr marL="457200" indent="-457200" algn="just">
              <a:buNone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None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b="1" u="sng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cene3d>
            <a:camera prst="perspectiveLef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marL="457200" indent="-457200" algn="just">
              <a:buNone/>
            </a:pPr>
            <a:r>
              <a:rPr lang="en-US" sz="2400" b="1" u="sng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Problem 1: </a:t>
            </a:r>
            <a:r>
              <a:rPr lang="en-US" sz="2400" b="1" dirty="0" smtClean="0">
                <a:latin typeface="Times New Roman"/>
                <a:ea typeface="Times New Roman"/>
                <a:cs typeface="Times New Roman"/>
              </a:rPr>
              <a:t>Find the optimal solution for Knapsack problem where Capacity = 100 &amp; Number of objects = 5</a:t>
            </a:r>
            <a:endParaRPr lang="en-US" sz="2000" dirty="0" smtClean="0">
              <a:latin typeface="Calibri"/>
              <a:ea typeface="Times New Roman"/>
              <a:cs typeface="Times New Roman"/>
            </a:endParaRPr>
          </a:p>
          <a:p>
            <a:pPr marL="457200" indent="-457200" algn="just">
              <a:buNone/>
            </a:pPr>
            <a:endParaRPr lang="en-US" sz="2400" b="1" u="sng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b="1" u="sng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r>
              <a:rPr lang="en-US" altLang="zh-CN" sz="2400" b="1" u="sng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Solution:</a:t>
            </a: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1904999"/>
          <a:ext cx="6019800" cy="152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300"/>
                <a:gridCol w="1003300"/>
                <a:gridCol w="1003300"/>
                <a:gridCol w="1003300"/>
                <a:gridCol w="1003300"/>
                <a:gridCol w="1003300"/>
              </a:tblGrid>
              <a:tr h="507999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/p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4038600"/>
          <a:ext cx="6019800" cy="190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3300"/>
                <a:gridCol w="1003300"/>
                <a:gridCol w="1003300"/>
                <a:gridCol w="1003300"/>
                <a:gridCol w="1003300"/>
                <a:gridCol w="1003300"/>
              </a:tblGrid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/p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Pi/</a:t>
                      </a:r>
                      <a:r>
                        <a:rPr lang="en-US" dirty="0" err="1" smtClean="0"/>
                        <a:t>Wi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cene3d>
            <a:camera prst="perspectiveLef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Based on Weight: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n-US" sz="2400" b="1" u="sng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b="1" u="sng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1752602"/>
          <a:ext cx="7010400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/p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Capacity Left</a:t>
                      </a:r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100-10=90</a:t>
                      </a:r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90-20=70</a:t>
                      </a:r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70-30=40</a:t>
                      </a:r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40-40=0</a:t>
                      </a:r>
                      <a:endParaRPr lang="en-US" dirty="0"/>
                    </a:p>
                  </a:txBody>
                  <a:tcPr/>
                </a:tc>
              </a:tr>
              <a:tr h="6731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cene3d>
            <a:camera prst="perspectiveLef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b="1" u="sng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Based on Profit: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n-US" sz="2400" b="1" u="sng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en-US" sz="2400" b="1" u="sng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algn="just"/>
            <a:endParaRPr lang="en-US" altLang="zh-CN" sz="2400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1752602"/>
          <a:ext cx="70104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</a:tblGrid>
              <a:tr h="73946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dirty="0" smtClean="0"/>
                        <a:t>/p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Capacity Left</a:t>
                      </a:r>
                      <a:endParaRPr lang="en-US" dirty="0"/>
                    </a:p>
                  </a:txBody>
                  <a:tcPr/>
                </a:tc>
              </a:tr>
              <a:tr h="7394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100-30=70</a:t>
                      </a:r>
                      <a:endParaRPr lang="en-US" dirty="0"/>
                    </a:p>
                  </a:txBody>
                  <a:tcPr/>
                </a:tc>
              </a:tr>
              <a:tr h="7394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70-50=20</a:t>
                      </a:r>
                      <a:endParaRPr lang="en-US" dirty="0"/>
                    </a:p>
                  </a:txBody>
                  <a:tcPr/>
                </a:tc>
              </a:tr>
              <a:tr h="10045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40(required</a:t>
                      </a:r>
                      <a:r>
                        <a:rPr lang="en-US" baseline="0" dirty="0" smtClean="0"/>
                        <a:t> weight / Total Weight)=20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30(required</a:t>
                      </a:r>
                      <a:r>
                        <a:rPr lang="en-US" baseline="0" dirty="0" smtClean="0"/>
                        <a:t> weight / Total Weight)=20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20-20=0</a:t>
                      </a:r>
                      <a:endParaRPr lang="en-US" dirty="0"/>
                    </a:p>
                  </a:txBody>
                  <a:tcPr/>
                </a:tc>
              </a:tr>
              <a:tr h="73946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Profit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788</Words>
  <Application>Microsoft Office PowerPoint</Application>
  <PresentationFormat>On-screen Show (4:3)</PresentationFormat>
  <Paragraphs>227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Syllabus:</vt:lpstr>
      <vt:lpstr>Slide 3</vt:lpstr>
      <vt:lpstr>COURSE OUTCOMES: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NaishaTaban</dc:creator>
  <cp:lastModifiedBy>Administrator</cp:lastModifiedBy>
  <cp:revision>52</cp:revision>
  <dcterms:created xsi:type="dcterms:W3CDTF">2006-08-16T00:00:00Z</dcterms:created>
  <dcterms:modified xsi:type="dcterms:W3CDTF">2018-07-25T12:30:07Z</dcterms:modified>
</cp:coreProperties>
</file>